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473" r:id="rId3"/>
    <p:sldId id="488" r:id="rId4"/>
    <p:sldId id="486" r:id="rId5"/>
    <p:sldId id="485" r:id="rId6"/>
    <p:sldId id="489" r:id="rId7"/>
    <p:sldId id="475" r:id="rId8"/>
    <p:sldId id="476" r:id="rId9"/>
    <p:sldId id="500" r:id="rId10"/>
    <p:sldId id="491" r:id="rId11"/>
    <p:sldId id="501" r:id="rId12"/>
    <p:sldId id="502" r:id="rId13"/>
    <p:sldId id="503" r:id="rId14"/>
    <p:sldId id="492" r:id="rId15"/>
    <p:sldId id="493" r:id="rId16"/>
    <p:sldId id="494" r:id="rId17"/>
    <p:sldId id="495" r:id="rId18"/>
    <p:sldId id="496" r:id="rId19"/>
    <p:sldId id="497" r:id="rId20"/>
    <p:sldId id="499" r:id="rId21"/>
    <p:sldId id="490" r:id="rId22"/>
    <p:sldId id="514" r:id="rId23"/>
    <p:sldId id="515" r:id="rId24"/>
    <p:sldId id="516" r:id="rId25"/>
    <p:sldId id="517" r:id="rId26"/>
    <p:sldId id="471" r:id="rId27"/>
    <p:sldId id="472" r:id="rId28"/>
    <p:sldId id="504" r:id="rId29"/>
    <p:sldId id="505" r:id="rId30"/>
    <p:sldId id="506" r:id="rId31"/>
    <p:sldId id="507" r:id="rId32"/>
    <p:sldId id="512" r:id="rId33"/>
    <p:sldId id="459" r:id="rId34"/>
    <p:sldId id="460" r:id="rId35"/>
    <p:sldId id="462" r:id="rId36"/>
    <p:sldId id="464" r:id="rId37"/>
    <p:sldId id="465" r:id="rId38"/>
    <p:sldId id="466" r:id="rId39"/>
    <p:sldId id="518" r:id="rId40"/>
    <p:sldId id="519" r:id="rId41"/>
    <p:sldId id="461" r:id="rId42"/>
    <p:sldId id="265" r:id="rId43"/>
    <p:sldId id="276" r:id="rId44"/>
    <p:sldId id="266" r:id="rId45"/>
    <p:sldId id="350" r:id="rId46"/>
    <p:sldId id="351" r:id="rId47"/>
    <p:sldId id="352" r:id="rId48"/>
    <p:sldId id="354" r:id="rId49"/>
    <p:sldId id="356" r:id="rId50"/>
    <p:sldId id="392" r:id="rId51"/>
    <p:sldId id="52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5AA"/>
    <a:srgbClr val="FAF5EB"/>
    <a:srgbClr val="636466"/>
    <a:srgbClr val="F3E6CD"/>
    <a:srgbClr val="BCBEC0"/>
    <a:srgbClr val="FFFFFF"/>
    <a:srgbClr val="00643C"/>
    <a:srgbClr val="00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23" autoAdjust="0"/>
    <p:restoredTop sz="97576" autoAdjust="0"/>
  </p:normalViewPr>
  <p:slideViewPr>
    <p:cSldViewPr snapToGrid="0" snapToObjects="1">
      <p:cViewPr>
        <p:scale>
          <a:sx n="100" d="100"/>
          <a:sy n="100" d="100"/>
        </p:scale>
        <p:origin x="1004" y="448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Setting up H3 Internal </a:t>
            </a:r>
            <a:r>
              <a:rPr lang="en-US" dirty="0" err="1" smtClean="0"/>
              <a:t>scRNA-Seq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03.28.2022</a:t>
            </a:r>
          </a:p>
          <a:p>
            <a:r>
              <a:rPr lang="en-US" dirty="0" smtClean="0"/>
              <a:t>Nathan T.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H3 Pilot </a:t>
            </a:r>
            <a:r>
              <a:rPr lang="en-US" dirty="0" err="1" smtClean="0"/>
              <a:t>scRNA-Seq</a:t>
            </a:r>
            <a:r>
              <a:rPr lang="en-US" dirty="0" smtClean="0"/>
              <a:t> Study 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Preparation &amp; Sequencing = Highly Variable Results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95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75766" y="2375647"/>
            <a:ext cx="2366682" cy="6992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Mice implanted with CT26-HER2 tumors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84494" y="2052918"/>
            <a:ext cx="833718" cy="4034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84494" y="2814918"/>
            <a:ext cx="833718" cy="4751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98894" y="1868252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Untreated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98894" y="3074894"/>
            <a:ext cx="188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Treated with HER2-STING ADC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203575" y="2492188"/>
            <a:ext cx="681317" cy="23308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399" y="2375647"/>
            <a:ext cx="15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Harvest tumor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8708905" y="2443772"/>
            <a:ext cx="681317" cy="23308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03171" y="2355938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Dissociation of tumor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10305221" y="3043907"/>
            <a:ext cx="205604" cy="593295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668129" y="3836894"/>
            <a:ext cx="182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CD45 enrichment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10305221" y="4392706"/>
            <a:ext cx="228308" cy="582706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616906" y="5118158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Freeze tumor cells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815139" y="5240072"/>
            <a:ext cx="601246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98894" y="5118158"/>
            <a:ext cx="142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FACS analysis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0800000">
            <a:off x="6075442" y="5240072"/>
            <a:ext cx="601246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822140" y="511815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Thaw tumor cells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728600" y="487970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days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7517" y="22160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 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54210" y="5147739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Via: BGI &amp; MIT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 rot="10800000">
            <a:off x="3802046" y="5215007"/>
            <a:ext cx="601246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14C535E-0001-8A47-9236-BE4E63848B7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12775" y="1249363"/>
          <a:ext cx="10810401" cy="4951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3">
                  <a:extLst>
                    <a:ext uri="{9D8B030D-6E8A-4147-A177-3AD203B41FA5}">
                      <a16:colId xmlns:a16="http://schemas.microsoft.com/office/drawing/2014/main" val="981506969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351727344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1575886967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4227716121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11593134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532298150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189536411"/>
                    </a:ext>
                  </a:extLst>
                </a:gridCol>
              </a:tblGrid>
              <a:tr h="5955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# of Cells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Reads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Genes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Sequencing Saturation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Reads Mapped to Intergenic Regions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Mapped to Transcriptome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238963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9,247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49,311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2,277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414587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6537522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20,574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49,018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3,794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4885632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8,171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82,000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3,441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620936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1998119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16,218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76,790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1,914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0990389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4,495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298,187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1,178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60094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275CC-5218-AA48-A733-8156167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84DAF-BB14-6A48-A682-EF1784E5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MIT and BGI Quality Control Measure compare to 10K PBMC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791A-19CB-4243-BC9E-873D6B0767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9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975" y="321552"/>
            <a:ext cx="9634595" cy="1056889"/>
          </a:xfrm>
        </p:spPr>
        <p:txBody>
          <a:bodyPr/>
          <a:lstStyle/>
          <a:p>
            <a:r>
              <a:rPr lang="en-US" dirty="0"/>
              <a:t>Distribution &amp; Sampling </a:t>
            </a:r>
            <a:r>
              <a:rPr lang="en-US" dirty="0" smtClean="0"/>
              <a:t>Depth </a:t>
            </a:r>
            <a:br>
              <a:rPr lang="en-US" dirty="0" smtClean="0"/>
            </a:br>
            <a:r>
              <a:rPr lang="en-US" dirty="0" smtClean="0"/>
              <a:t>(Compared to ‘easy’ dataset)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8557" y="2875860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0065" y="1741433"/>
            <a:ext cx="272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10k PMBC Control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8913" y="2840272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D679BB-8591-9F4B-A73F-3BCA1B3CE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12"/>
          <a:stretch/>
        </p:blipFill>
        <p:spPr>
          <a:xfrm>
            <a:off x="3733391" y="1378896"/>
            <a:ext cx="5465760" cy="1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0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By Sample Percentage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1443316"/>
          <a:ext cx="5742504" cy="459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443316"/>
                        <a:ext cx="5742504" cy="459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296" y="1443316"/>
          <a:ext cx="5966704" cy="4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296" y="1443316"/>
                        <a:ext cx="5966704" cy="477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658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BGI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864895" y="1116034"/>
          <a:ext cx="3513163" cy="281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4895" y="1116034"/>
                        <a:ext cx="3513163" cy="281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545798" y="4084441"/>
          <a:ext cx="3400547" cy="272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798" y="4084441"/>
                        <a:ext cx="3400547" cy="272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00129" y="3986646"/>
          <a:ext cx="3558727" cy="2846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00129" y="3986646"/>
                        <a:ext cx="3558727" cy="2846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97423" y="1189790"/>
          <a:ext cx="3690799" cy="2952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1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423" y="1189790"/>
                        <a:ext cx="3690799" cy="2952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09934" y="1223104"/>
          <a:ext cx="3576671" cy="286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09934" y="1223104"/>
                        <a:ext cx="3576671" cy="286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0463" y="2284440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462" y="4730746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83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516154" y="3889745"/>
          <a:ext cx="3710318" cy="296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54" y="3889745"/>
                        <a:ext cx="3710318" cy="2968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02339" y="987939"/>
          <a:ext cx="3664109" cy="293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339" y="987939"/>
                        <a:ext cx="3664109" cy="293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94811" y="926540"/>
          <a:ext cx="3763903" cy="30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4811" y="926540"/>
                        <a:ext cx="3763903" cy="30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02339" y="3550358"/>
          <a:ext cx="3576992" cy="28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3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2339" y="3550358"/>
                        <a:ext cx="3576992" cy="28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952333" y="3570486"/>
          <a:ext cx="3791893" cy="303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4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2333" y="3570486"/>
                        <a:ext cx="3791893" cy="3033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20478" y="877799"/>
          <a:ext cx="3577921" cy="28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Acrobat Document" r:id="rId13" imgW="4571803" imgH="3657600" progId="Acrobat.Document.DC">
                  <p:embed/>
                </p:oleObj>
              </mc:Choice>
              <mc:Fallback>
                <p:oleObj name="Acrobat Document" r:id="rId1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20478" y="877799"/>
                        <a:ext cx="3577921" cy="28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6378" y="1939636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900" y="4436741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8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Noise on Plot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83179" y="1127443"/>
          <a:ext cx="5476556" cy="547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179" y="1127443"/>
                        <a:ext cx="5476556" cy="5476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256113" y="1245917"/>
          <a:ext cx="5057558" cy="505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Acrobat Document" r:id="rId5" imgW="3657600" imgH="3657600" progId="Acrobat.Document.DC">
                  <p:embed/>
                </p:oleObj>
              </mc:Choice>
              <mc:Fallback>
                <p:oleObj name="Acrobat Document" r:id="rId5" imgW="3657600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6113" y="1245917"/>
                        <a:ext cx="5057558" cy="505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870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Fibroplasts</a:t>
            </a:r>
            <a:r>
              <a:rPr lang="en-US" dirty="0" smtClean="0"/>
              <a:t> and Epithelial Does Not Change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430754" y="1184932"/>
          <a:ext cx="5507940" cy="550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54" y="1184932"/>
                        <a:ext cx="5507940" cy="550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244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Complexity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752358" y="1326879"/>
          <a:ext cx="5355173" cy="535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2358" y="1326879"/>
                        <a:ext cx="5355173" cy="535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156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</a:t>
            </a:r>
            <a:r>
              <a:rPr lang="en-US" dirty="0" err="1" smtClean="0"/>
              <a:t>scRNA-Seq</a:t>
            </a:r>
            <a:r>
              <a:rPr lang="en-US" dirty="0" smtClean="0"/>
              <a:t> Primer</a:t>
            </a:r>
          </a:p>
          <a:p>
            <a:r>
              <a:rPr lang="en-US" dirty="0" smtClean="0"/>
              <a:t>Brief Pilot H3 </a:t>
            </a:r>
            <a:r>
              <a:rPr lang="en-US" dirty="0" err="1" smtClean="0"/>
              <a:t>scRNA-seq</a:t>
            </a:r>
            <a:r>
              <a:rPr lang="en-US" dirty="0" smtClean="0"/>
              <a:t> Primer</a:t>
            </a:r>
          </a:p>
          <a:p>
            <a:r>
              <a:rPr lang="en-US" dirty="0" smtClean="0"/>
              <a:t>Problem Setup</a:t>
            </a:r>
          </a:p>
          <a:p>
            <a:pPr lvl="1"/>
            <a:r>
              <a:rPr lang="en-US" dirty="0" smtClean="0"/>
              <a:t>SBG </a:t>
            </a:r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err="1" smtClean="0"/>
              <a:t>Infastructure</a:t>
            </a:r>
            <a:r>
              <a:rPr lang="en-US" dirty="0" smtClean="0"/>
              <a:t> Not Sufficient for </a:t>
            </a:r>
            <a:r>
              <a:rPr lang="en-US" b="1" dirty="0" smtClean="0">
                <a:solidFill>
                  <a:srgbClr val="FF0000"/>
                </a:solidFill>
              </a:rPr>
              <a:t>ALL</a:t>
            </a:r>
            <a:r>
              <a:rPr lang="en-US" dirty="0" smtClean="0"/>
              <a:t> H3 Needs</a:t>
            </a:r>
          </a:p>
          <a:p>
            <a:pPr lvl="2"/>
            <a:r>
              <a:rPr lang="en-US" dirty="0" smtClean="0"/>
              <a:t>Next Week SBG Will Provide </a:t>
            </a:r>
            <a:r>
              <a:rPr lang="en-US" dirty="0" err="1" smtClean="0"/>
              <a:t>scRNA-Seq</a:t>
            </a:r>
            <a:r>
              <a:rPr lang="en-US" dirty="0" smtClean="0"/>
              <a:t> Tutorial</a:t>
            </a:r>
          </a:p>
          <a:p>
            <a:r>
              <a:rPr lang="en-US" dirty="0" smtClean="0"/>
              <a:t>Most Genomic </a:t>
            </a:r>
            <a:r>
              <a:rPr lang="en-US" dirty="0" err="1" smtClean="0"/>
              <a:t>scRNA-Seq</a:t>
            </a:r>
            <a:r>
              <a:rPr lang="en-US" dirty="0" smtClean="0"/>
              <a:t> Providers: BGI, </a:t>
            </a:r>
            <a:r>
              <a:rPr lang="en-US" dirty="0" err="1" smtClean="0"/>
              <a:t>Genewiz</a:t>
            </a:r>
            <a:r>
              <a:rPr lang="en-US" dirty="0" smtClean="0"/>
              <a:t>, MIT etc. will provide processed data as matrix file</a:t>
            </a:r>
          </a:p>
          <a:p>
            <a:r>
              <a:rPr lang="en-US" dirty="0" smtClean="0"/>
              <a:t>Need Internal Ability to Process </a:t>
            </a:r>
            <a:r>
              <a:rPr lang="en-US" dirty="0" err="1" smtClean="0"/>
              <a:t>scRNA-Seq</a:t>
            </a:r>
            <a:r>
              <a:rPr lang="en-US" dirty="0" smtClean="0"/>
              <a:t> data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5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21" y="1653806"/>
            <a:ext cx="4623479" cy="39024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945" y="1156389"/>
            <a:ext cx="4363059" cy="4610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599" y="4272766"/>
            <a:ext cx="1886801" cy="2002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50" y="-2"/>
            <a:ext cx="10050393" cy="1056889"/>
          </a:xfrm>
        </p:spPr>
        <p:txBody>
          <a:bodyPr/>
          <a:lstStyle/>
          <a:p>
            <a:r>
              <a:rPr lang="en-US" dirty="0" smtClean="0"/>
              <a:t>Next Steps: Biologist Question Analysis: Validate Process Using Public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87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AWS + </a:t>
            </a:r>
            <a:r>
              <a:rPr lang="en-US" dirty="0" err="1" smtClean="0"/>
              <a:t>Nextflow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7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Solution</a:t>
            </a:r>
            <a:r>
              <a:rPr lang="en-US" dirty="0" smtClean="0"/>
              <a:t>: Use a Modern Workflow Manager: </a:t>
            </a:r>
            <a:r>
              <a:rPr lang="en-US" dirty="0" err="1" smtClean="0"/>
              <a:t>Nextflow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260" y="1240322"/>
            <a:ext cx="9819020" cy="48606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975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Definitions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7861" y="1678327"/>
            <a:ext cx="3937202" cy="3149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75061" y="1976284"/>
            <a:ext cx="4412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 Inputs/Outputs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should be run on the command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Implies: not restrictive by programming language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Modular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 up from last weeks discussion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Workflow should be modular so that processes can be swapped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Complexity: SBG vs </a:t>
            </a:r>
            <a:r>
              <a:rPr lang="en-US" dirty="0" err="1" smtClean="0"/>
              <a:t>Nextflow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345" y="1313557"/>
            <a:ext cx="4789782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49" y="1292173"/>
            <a:ext cx="3280018" cy="498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1393" y="954917"/>
            <a:ext cx="64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SBG</a:t>
            </a:r>
            <a:endParaRPr lang="en-US" b="1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6312310" y="965746"/>
            <a:ext cx="271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/>
              <a:t>RNASeq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Nextflow</a:t>
            </a:r>
            <a:r>
              <a:rPr lang="en-US" b="1" u="sng" dirty="0" smtClean="0"/>
              <a:t> Pipeline</a:t>
            </a:r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9409121" y="1406769"/>
            <a:ext cx="23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 Reference Files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09121" y="2854801"/>
            <a:ext cx="23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Builds Index File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409121" y="3906735"/>
            <a:ext cx="23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Reads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409121" y="5070701"/>
            <a:ext cx="23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Quantify Transcripts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486613" y="3181463"/>
            <a:ext cx="243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Defining Aligner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0092" y="5839520"/>
            <a:ext cx="49613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*This is why I would propose time for implementation is longer then expected for SBG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093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Manager Comparison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97" y="1545631"/>
            <a:ext cx="6443385" cy="34617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480382" y="1864196"/>
            <a:ext cx="4110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Bcbio</a:t>
            </a:r>
            <a:r>
              <a:rPr lang="en-US" dirty="0" smtClean="0"/>
              <a:t>: Harvard Chan School Pipeline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Snakemake</a:t>
            </a:r>
            <a:r>
              <a:rPr lang="en-US" dirty="0" smtClean="0"/>
              <a:t>: Python pipeline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Cromwell: Broad’s pipeline manager (most similar to SBG)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363"/>
            <a:ext cx="454461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Nextflow</a:t>
            </a:r>
            <a:r>
              <a:rPr lang="en-US" dirty="0" smtClean="0"/>
              <a:t> Well Documented &amp; Supported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51" y="1248973"/>
            <a:ext cx="5949599" cy="2941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350" y="4415474"/>
            <a:ext cx="4631249" cy="218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780" y="842413"/>
            <a:ext cx="4004633" cy="12105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9267" y="2266413"/>
            <a:ext cx="4644033" cy="24176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18934"/>
            <a:ext cx="9634595" cy="1056889"/>
          </a:xfrm>
        </p:spPr>
        <p:txBody>
          <a:bodyPr/>
          <a:lstStyle/>
          <a:p>
            <a:r>
              <a:rPr lang="en-US" dirty="0" smtClean="0"/>
              <a:t>SBG Like Companies Built On Top Of </a:t>
            </a:r>
            <a:r>
              <a:rPr lang="en-US" dirty="0" err="1" smtClean="0"/>
              <a:t>Nextflow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3" y="1921991"/>
            <a:ext cx="3639422" cy="19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03" y="4933256"/>
            <a:ext cx="4292358" cy="80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03" y="5782108"/>
            <a:ext cx="4162227" cy="8209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003" y="3907542"/>
            <a:ext cx="4403900" cy="969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890" y="5496155"/>
            <a:ext cx="3830219" cy="6964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7153" y="1816168"/>
            <a:ext cx="381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Primary Author: Poor Business Model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9700" y="1423335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 / Is Rivaling SBG &amp; DNA Nexus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68800" y="1517650"/>
            <a:ext cx="2698750" cy="4699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4" idx="3"/>
          </p:cNvCxnSpPr>
          <p:nvPr/>
        </p:nvCxnSpPr>
        <p:spPr>
          <a:xfrm flipH="1">
            <a:off x="3543300" y="1423335"/>
            <a:ext cx="1206590" cy="1846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60030" y="1517650"/>
            <a:ext cx="2207371" cy="10424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5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692" y="1249168"/>
            <a:ext cx="5378765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Setup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93000" y="2190750"/>
            <a:ext cx="4464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*Amazon’s Genomic Pipeline Requires </a:t>
            </a:r>
            <a:r>
              <a:rPr lang="en-US" dirty="0" err="1" smtClean="0"/>
              <a:t>Nextflow</a:t>
            </a:r>
            <a:r>
              <a:rPr lang="en-US" dirty="0" smtClean="0"/>
              <a:t> 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 least 2 Boston Based Consultant Groups Could be Contracted to Build Out (Possibly Maintain)</a:t>
            </a:r>
            <a:r>
              <a:rPr lang="en-US" dirty="0"/>
              <a:t> </a:t>
            </a:r>
            <a:r>
              <a:rPr lang="en-US" dirty="0" smtClean="0"/>
              <a:t>Pipelines: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Diamond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Bridge Informatics </a:t>
            </a:r>
          </a:p>
        </p:txBody>
      </p:sp>
    </p:spTree>
    <p:extLst>
      <p:ext uri="{BB962C8B-B14F-4D97-AF65-F5344CB8AC3E}">
        <p14:creationId xmlns:p14="http://schemas.microsoft.com/office/powerpoint/2010/main" val="412488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H3 Implementing </a:t>
            </a:r>
            <a:r>
              <a:rPr lang="en-US" dirty="0" err="1" smtClean="0"/>
              <a:t>scRNA-Seq</a:t>
            </a:r>
            <a:r>
              <a:rPr lang="en-US" dirty="0" smtClean="0"/>
              <a:t> Internal Analysis 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Analysis 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07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8648" y="1067574"/>
            <a:ext cx="10972800" cy="5163014"/>
          </a:xfrm>
        </p:spPr>
        <p:txBody>
          <a:bodyPr/>
          <a:lstStyle/>
          <a:p>
            <a:r>
              <a:rPr lang="en-US" dirty="0" smtClean="0"/>
              <a:t>Purpose: Be able to work with publicly available </a:t>
            </a:r>
            <a:r>
              <a:rPr lang="en-US" dirty="0" err="1" smtClean="0"/>
              <a:t>scRNA-Seq</a:t>
            </a:r>
            <a:r>
              <a:rPr lang="en-US" dirty="0" smtClean="0"/>
              <a:t> data / Process / Analyze</a:t>
            </a:r>
          </a:p>
          <a:p>
            <a:r>
              <a:rPr lang="en-US" dirty="0" smtClean="0"/>
              <a:t>Modular</a:t>
            </a:r>
            <a:endParaRPr lang="en-US" dirty="0"/>
          </a:p>
          <a:p>
            <a:pPr lvl="1"/>
            <a:r>
              <a:rPr lang="en-US" dirty="0"/>
              <a:t>SRA Processing (Bash)</a:t>
            </a:r>
          </a:p>
          <a:p>
            <a:pPr lvl="1"/>
            <a:r>
              <a:rPr lang="en-US" dirty="0"/>
              <a:t>Cell Ranger (Bash)</a:t>
            </a:r>
          </a:p>
          <a:p>
            <a:pPr lvl="1"/>
            <a:r>
              <a:rPr lang="en-US" dirty="0"/>
              <a:t>Cell Type Calling (R)</a:t>
            </a:r>
          </a:p>
          <a:p>
            <a:pPr lvl="1"/>
            <a:r>
              <a:rPr lang="en-US" dirty="0"/>
              <a:t>QC Cleanup (R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SRA Download &amp; Processing 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/>
              <a:t>pulls </a:t>
            </a:r>
            <a:r>
              <a:rPr lang="en-US" dirty="0" err="1" smtClean="0"/>
              <a:t>lifebit</a:t>
            </a:r>
            <a:r>
              <a:rPr lang="en-US" dirty="0" smtClean="0"/>
              <a:t>/</a:t>
            </a:r>
            <a:r>
              <a:rPr lang="en-US" dirty="0" err="1" smtClean="0"/>
              <a:t>kallisto-sra</a:t>
            </a:r>
            <a:r>
              <a:rPr lang="en-US" dirty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smtClean="0"/>
              <a:t>image)</a:t>
            </a:r>
            <a:endParaRPr lang="en-US" dirty="0" smtClean="0"/>
          </a:p>
          <a:p>
            <a:r>
              <a:rPr lang="en-US" dirty="0" err="1" smtClean="0"/>
              <a:t>CellRanger</a:t>
            </a:r>
            <a:r>
              <a:rPr lang="en-US" dirty="0" smtClean="0"/>
              <a:t> (local install of </a:t>
            </a:r>
            <a:r>
              <a:rPr lang="en-US" dirty="0" err="1" smtClean="0"/>
              <a:t>CellRanger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QC Filter (local </a:t>
            </a:r>
            <a:r>
              <a:rPr lang="en-US" dirty="0" err="1" smtClean="0"/>
              <a:t>renv</a:t>
            </a:r>
            <a:r>
              <a:rPr lang="en-US" dirty="0" smtClean="0"/>
              <a:t> install)</a:t>
            </a:r>
          </a:p>
          <a:p>
            <a:r>
              <a:rPr lang="en-US" dirty="0" err="1" smtClean="0"/>
              <a:t>CellType</a:t>
            </a:r>
            <a:r>
              <a:rPr lang="en-US" dirty="0" smtClean="0"/>
              <a:t> Calling (local </a:t>
            </a:r>
            <a:r>
              <a:rPr lang="en-US" dirty="0" err="1" smtClean="0"/>
              <a:t>renv</a:t>
            </a:r>
            <a:r>
              <a:rPr lang="en-US" dirty="0" smtClean="0"/>
              <a:t> install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Implemented Cell Type Caller: </a:t>
            </a:r>
            <a:r>
              <a:rPr lang="en-US" dirty="0" err="1" smtClean="0"/>
              <a:t>SingleR</a:t>
            </a:r>
            <a:endParaRPr lang="en-US" dirty="0" smtClean="0"/>
          </a:p>
          <a:p>
            <a:pPr lvl="1"/>
            <a:r>
              <a:rPr lang="en-US" dirty="0"/>
              <a:t>Reference Database: </a:t>
            </a:r>
            <a:r>
              <a:rPr lang="en-US" dirty="0" err="1" smtClean="0"/>
              <a:t>ImmGenData</a:t>
            </a:r>
            <a:r>
              <a:rPr lang="en-US" dirty="0" smtClean="0"/>
              <a:t> (</a:t>
            </a:r>
            <a:r>
              <a:rPr lang="en-US" dirty="0"/>
              <a:t>830 microarray samples of pure mouse immune </a:t>
            </a:r>
            <a:r>
              <a:rPr lang="en-US" dirty="0" smtClean="0"/>
              <a:t>cells)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smtClean="0"/>
              <a:t>H3 </a:t>
            </a:r>
            <a:r>
              <a:rPr lang="en-US" dirty="0" err="1" smtClean="0"/>
              <a:t>Nextflow</a:t>
            </a:r>
            <a:r>
              <a:rPr lang="en-US" dirty="0" smtClean="0"/>
              <a:t> </a:t>
            </a:r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470" y="1569121"/>
            <a:ext cx="5441145" cy="29901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02" y="5768823"/>
            <a:ext cx="4266505" cy="8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1</a:t>
            </a:r>
            <a:r>
              <a:rPr lang="en-US" dirty="0" smtClean="0"/>
              <a:t>: Demonstrate </a:t>
            </a:r>
            <a:r>
              <a:rPr lang="en-US" dirty="0" err="1" smtClean="0"/>
              <a:t>Nextflow</a:t>
            </a:r>
            <a:r>
              <a:rPr lang="en-US" dirty="0" smtClean="0"/>
              <a:t> Proof Of Concept (</a:t>
            </a:r>
            <a:r>
              <a:rPr lang="en-US" b="1" dirty="0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Input: Cell Ranger Output</a:t>
            </a:r>
          </a:p>
          <a:p>
            <a:pPr lvl="1"/>
            <a:r>
              <a:rPr lang="en-US" dirty="0" smtClean="0"/>
              <a:t>Output: Cell Type Calling &amp; QC Cleanup</a:t>
            </a:r>
          </a:p>
          <a:p>
            <a:r>
              <a:rPr lang="en-US" dirty="0" smtClean="0"/>
              <a:t>Phase 2: </a:t>
            </a:r>
            <a:r>
              <a:rPr lang="en-US" dirty="0" smtClean="0"/>
              <a:t>Implement </a:t>
            </a:r>
            <a:r>
              <a:rPr lang="en-US" dirty="0" err="1" smtClean="0"/>
              <a:t>Nextflow</a:t>
            </a:r>
            <a:r>
              <a:rPr lang="en-US" dirty="0" smtClean="0"/>
              <a:t> Public Data Processing Proof of Concept (</a:t>
            </a:r>
            <a:r>
              <a:rPr lang="en-US" b="1" dirty="0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Input</a:t>
            </a:r>
            <a:r>
              <a:rPr lang="en-US" dirty="0" smtClean="0"/>
              <a:t>: SRA Project ID (External Datasets)</a:t>
            </a:r>
          </a:p>
          <a:p>
            <a:pPr lvl="1"/>
            <a:r>
              <a:rPr lang="en-US" dirty="0" smtClean="0"/>
              <a:t>Output: </a:t>
            </a:r>
            <a:r>
              <a:rPr lang="en-US" dirty="0" smtClean="0"/>
              <a:t>Data Ready for Cell Ranger Ingestion</a:t>
            </a:r>
            <a:endParaRPr lang="en-US" dirty="0"/>
          </a:p>
          <a:p>
            <a:r>
              <a:rPr lang="en-US" dirty="0" smtClean="0"/>
              <a:t>Phase 3: Full Pipeline Modular Run on Public Dataset (</a:t>
            </a:r>
            <a:r>
              <a:rPr lang="en-US" b="1" dirty="0" smtClean="0">
                <a:solidFill>
                  <a:srgbClr val="FF0000"/>
                </a:solidFill>
              </a:rPr>
              <a:t>Done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Phase 4: Full Pipeline </a:t>
            </a:r>
            <a:r>
              <a:rPr lang="en-US" dirty="0"/>
              <a:t>Run on Public Dataset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In Progress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Phase 5: Implement AWS Batch Infrastructure (</a:t>
            </a:r>
            <a:r>
              <a:rPr lang="en-US" b="1" dirty="0" smtClean="0">
                <a:solidFill>
                  <a:srgbClr val="FF0000"/>
                </a:solidFill>
              </a:rPr>
              <a:t>In Progress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AWS </a:t>
            </a:r>
            <a:r>
              <a:rPr lang="en-US" dirty="0" smtClean="0"/>
              <a:t>Instance + </a:t>
            </a:r>
            <a:r>
              <a:rPr lang="en-US" dirty="0" smtClean="0"/>
              <a:t>AMI (Currently 1 AWS Instance)</a:t>
            </a:r>
          </a:p>
          <a:p>
            <a:pPr lvl="1"/>
            <a:r>
              <a:rPr lang="en-US" dirty="0" smtClean="0"/>
              <a:t>Docker</a:t>
            </a:r>
          </a:p>
          <a:p>
            <a:r>
              <a:rPr lang="en-US" dirty="0" smtClean="0"/>
              <a:t>Phase 6: H3 Training / Documentation / Version Control (</a:t>
            </a:r>
            <a:r>
              <a:rPr lang="en-US" b="1" dirty="0" smtClean="0">
                <a:solidFill>
                  <a:srgbClr val="FF0000"/>
                </a:solidFill>
              </a:rPr>
              <a:t>In Progress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62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8878" y="1086624"/>
            <a:ext cx="10972800" cy="1844993"/>
          </a:xfrm>
        </p:spPr>
        <p:txBody>
          <a:bodyPr/>
          <a:lstStyle/>
          <a:p>
            <a:r>
              <a:rPr lang="en-US" dirty="0" smtClean="0"/>
              <a:t>Steps:</a:t>
            </a:r>
          </a:p>
          <a:p>
            <a:pPr lvl="1"/>
            <a:r>
              <a:rPr lang="en-US" dirty="0" smtClean="0"/>
              <a:t>Install Cell Ranger</a:t>
            </a:r>
          </a:p>
          <a:p>
            <a:pPr lvl="1"/>
            <a:r>
              <a:rPr lang="en-US" dirty="0" smtClean="0"/>
              <a:t>Write simple one line bash script to run cell ranger</a:t>
            </a:r>
          </a:p>
          <a:p>
            <a:pPr lvl="1"/>
            <a:r>
              <a:rPr lang="en-US" dirty="0" smtClean="0"/>
              <a:t>Write </a:t>
            </a:r>
            <a:r>
              <a:rPr lang="en-US" dirty="0" err="1" smtClean="0"/>
              <a:t>Nextflow</a:t>
            </a:r>
            <a:r>
              <a:rPr lang="en-US" dirty="0" smtClean="0"/>
              <a:t> Process to run Bash Script</a:t>
            </a:r>
          </a:p>
          <a:p>
            <a:pPr lvl="1"/>
            <a:r>
              <a:rPr lang="en-US" dirty="0" smtClean="0"/>
              <a:t>Test by running </a:t>
            </a:r>
            <a:r>
              <a:rPr lang="en-US" dirty="0" err="1" smtClean="0"/>
              <a:t>bashscript</a:t>
            </a:r>
            <a:r>
              <a:rPr lang="en-US" dirty="0" smtClean="0"/>
              <a:t> &amp; </a:t>
            </a:r>
            <a:r>
              <a:rPr lang="en-US" dirty="0" err="1" smtClean="0"/>
              <a:t>cellranger</a:t>
            </a:r>
            <a:r>
              <a:rPr lang="en-US" dirty="0" smtClean="0"/>
              <a:t> command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Nextflow</a:t>
            </a:r>
            <a:r>
              <a:rPr lang="en-US" dirty="0" smtClean="0"/>
              <a:t>-Cell Ranger Simple Concept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8" y="2931617"/>
            <a:ext cx="7525800" cy="1533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78" y="4524324"/>
            <a:ext cx="8554644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3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2" y="1327018"/>
            <a:ext cx="10972800" cy="18365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Instance &amp; AMI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3433747"/>
            <a:ext cx="8955579" cy="1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8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1550432"/>
            <a:ext cx="10259857" cy="15432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Nextflow</a:t>
            </a:r>
            <a:r>
              <a:rPr lang="en-US" dirty="0" smtClean="0"/>
              <a:t>-Full SRA Processing Pipeline Initiating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8000" y="1181100"/>
            <a:ext cx="224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Initiating Pipeline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443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58" y="1266657"/>
            <a:ext cx="10317015" cy="33532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Nextflow</a:t>
            </a:r>
            <a:r>
              <a:rPr lang="en-US" dirty="0"/>
              <a:t>-Full SRA Processing </a:t>
            </a:r>
            <a:r>
              <a:rPr lang="en-US" dirty="0" smtClean="0"/>
              <a:t>Structure: Parameters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5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85748"/>
            <a:ext cx="9942443" cy="1056889"/>
          </a:xfrm>
        </p:spPr>
        <p:txBody>
          <a:bodyPr/>
          <a:lstStyle/>
          <a:p>
            <a:r>
              <a:rPr lang="en-US" dirty="0" err="1"/>
              <a:t>Nextflow</a:t>
            </a:r>
            <a:r>
              <a:rPr lang="en-US" dirty="0"/>
              <a:t>-Full SRA Processing Structure: </a:t>
            </a:r>
            <a:r>
              <a:rPr lang="en-US" dirty="0" smtClean="0"/>
              <a:t>Logging &amp; Simple Error Checking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55471"/>
            <a:ext cx="764964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1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34" y="1403955"/>
            <a:ext cx="9154803" cy="2905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Nextflow</a:t>
            </a:r>
            <a:r>
              <a:rPr lang="en-US" dirty="0"/>
              <a:t>-Full SRA Processing Structure: Get SRA IDs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94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381300"/>
            <a:ext cx="8106906" cy="36866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Nextflow</a:t>
            </a:r>
            <a:r>
              <a:rPr lang="en-US" dirty="0"/>
              <a:t>-Full SRA Processing Structure: </a:t>
            </a:r>
            <a:r>
              <a:rPr lang="en-US" dirty="0" smtClean="0"/>
              <a:t>Download &amp; Extract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50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89" y="1248374"/>
            <a:ext cx="5172772" cy="5164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Plot Example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651" y="1043990"/>
            <a:ext cx="553479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520" y="1056887"/>
            <a:ext cx="4562848" cy="5333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</a:t>
            </a:r>
            <a:r>
              <a:rPr lang="en-US" dirty="0" err="1" smtClean="0"/>
              <a:t>scRNA-Seq</a:t>
            </a:r>
            <a:r>
              <a:rPr lang="en-US" dirty="0" smtClean="0"/>
              <a:t> Analysis Workflow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930" y="619039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5429945" y="2059806"/>
            <a:ext cx="60818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Extensive Quality Control and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Cluster the single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Identify single cell </a:t>
            </a:r>
            <a:r>
              <a:rPr lang="en-US" sz="2000" u="sng" dirty="0" smtClean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Explore the range of single cell </a:t>
            </a:r>
            <a:r>
              <a:rPr lang="en-US" sz="2000" u="sng" dirty="0" smtClean="0"/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Differential analysis between clusters, types,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Compare the above between biological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466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84"/>
          <a:stretch/>
        </p:blipFill>
        <p:spPr>
          <a:xfrm>
            <a:off x="2595186" y="1111249"/>
            <a:ext cx="5115678" cy="51117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Calling Plot Examples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09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H3 Has Internal </a:t>
            </a:r>
            <a:r>
              <a:rPr lang="en-US" dirty="0" err="1" smtClean="0"/>
              <a:t>scRNA-Seq</a:t>
            </a:r>
            <a:r>
              <a:rPr lang="en-US" dirty="0" smtClean="0"/>
              <a:t> Capabilities</a:t>
            </a:r>
          </a:p>
          <a:p>
            <a:r>
              <a:rPr lang="en-US" dirty="0" smtClean="0"/>
              <a:t>Improvements / Documentation In Progress So Anyone At H3 Can Run</a:t>
            </a:r>
          </a:p>
          <a:p>
            <a:r>
              <a:rPr lang="en-US" dirty="0" smtClean="0"/>
              <a:t>Training Late April / Early May</a:t>
            </a:r>
          </a:p>
          <a:p>
            <a:pPr lvl="1"/>
            <a:r>
              <a:rPr lang="en-US" dirty="0" smtClean="0"/>
              <a:t>On </a:t>
            </a:r>
            <a:r>
              <a:rPr lang="en-US" dirty="0" err="1" smtClean="0"/>
              <a:t>NextFlow</a:t>
            </a:r>
            <a:endParaRPr lang="en-US" dirty="0" smtClean="0"/>
          </a:p>
          <a:p>
            <a:pPr lvl="1"/>
            <a:r>
              <a:rPr lang="en-US" dirty="0" smtClean="0"/>
              <a:t>Use Cases: H3 Internal Pipelines</a:t>
            </a:r>
          </a:p>
          <a:p>
            <a:pPr lvl="2"/>
            <a:r>
              <a:rPr lang="en-US" dirty="0" err="1" smtClean="0"/>
              <a:t>scRNA-Seq</a:t>
            </a:r>
            <a:endParaRPr lang="en-US" dirty="0" smtClean="0"/>
          </a:p>
          <a:p>
            <a:pPr lvl="2"/>
            <a:r>
              <a:rPr lang="en-US" dirty="0" smtClean="0"/>
              <a:t>Splicing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Next Steps	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4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49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Pattern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5" y="3118014"/>
            <a:ext cx="3478942" cy="1793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14" y="4990220"/>
            <a:ext cx="3342664" cy="1745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514" y="1236329"/>
            <a:ext cx="3304249" cy="1748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1" y="3055123"/>
            <a:ext cx="3434949" cy="1801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19681" y="687555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031" y="4911125"/>
            <a:ext cx="3481977" cy="1798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547" y="1223421"/>
            <a:ext cx="3728267" cy="19111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60312" y="93330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BGI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4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147763"/>
            <a:ext cx="4740985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02" y="2039723"/>
            <a:ext cx="6410144" cy="19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79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0008" y="1095538"/>
            <a:ext cx="4331941" cy="2227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Quality Control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6" y="1422927"/>
            <a:ext cx="7127195" cy="254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0" y="4092554"/>
            <a:ext cx="7367068" cy="19912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7118" y="3530118"/>
            <a:ext cx="42708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Fresh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had consistent viability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1-3: 1.9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4-6: 4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Library Preparation &amp; QC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and Cell Loading different between 1-3 vs 4-6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Viability, inconsistent despite the consistent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10008" y="1095538"/>
            <a:ext cx="0" cy="55084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234040" y="3273444"/>
            <a:ext cx="4663981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83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279" y="4446733"/>
            <a:ext cx="3965403" cy="20785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10k PMBC </a:t>
            </a:r>
            <a:r>
              <a:rPr lang="en-US" dirty="0" smtClean="0"/>
              <a:t>Results </a:t>
            </a:r>
            <a:br>
              <a:rPr lang="en-US" dirty="0" smtClean="0"/>
            </a:br>
            <a:r>
              <a:rPr lang="en-US" dirty="0" smtClean="0"/>
              <a:t>(Easy Biology &amp; Example of clean </a:t>
            </a:r>
            <a:r>
              <a:rPr lang="en-US" dirty="0" err="1" smtClean="0"/>
              <a:t>scRNA-Seq</a:t>
            </a:r>
            <a:r>
              <a:rPr lang="en-US" dirty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2" y="4409932"/>
            <a:ext cx="6288375" cy="2152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4" y="1101051"/>
            <a:ext cx="4761373" cy="3181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4" y="1828514"/>
            <a:ext cx="4998197" cy="18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28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929" y="1144523"/>
            <a:ext cx="4015619" cy="24908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Statistics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45" y="1130584"/>
            <a:ext cx="3795895" cy="2504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50" y="3889256"/>
            <a:ext cx="3726301" cy="2430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48" y="1256662"/>
            <a:ext cx="3666180" cy="2475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428" y="3925072"/>
            <a:ext cx="3607720" cy="2359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548" y="3930904"/>
            <a:ext cx="3862385" cy="25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730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3921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4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Pattern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5" y="3118014"/>
            <a:ext cx="3478942" cy="1793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75" y="4990220"/>
            <a:ext cx="3342664" cy="1745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75" y="1223421"/>
            <a:ext cx="3304249" cy="1748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1" y="3055123"/>
            <a:ext cx="3434949" cy="1801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19681" y="687555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031" y="4911125"/>
            <a:ext cx="3481977" cy="1798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547" y="1223421"/>
            <a:ext cx="3728267" cy="19111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60312" y="93330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BGI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7761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40" y="179517"/>
            <a:ext cx="9530158" cy="1060704"/>
          </a:xfrm>
        </p:spPr>
        <p:txBody>
          <a:bodyPr/>
          <a:lstStyle/>
          <a:p>
            <a:r>
              <a:rPr lang="en-US" dirty="0" smtClean="0"/>
              <a:t>How to draw biologically meaningful insights from </a:t>
            </a:r>
            <a:r>
              <a:rPr lang="en-US" dirty="0" err="1" smtClean="0"/>
              <a:t>scRNASEQ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760" y="1464966"/>
            <a:ext cx="6758150" cy="4525963"/>
          </a:xfrm>
        </p:spPr>
        <p:txBody>
          <a:bodyPr/>
          <a:lstStyle/>
          <a:p>
            <a:r>
              <a:rPr lang="en-US" dirty="0" smtClean="0"/>
              <a:t>Identifying cell types or cell states of interest</a:t>
            </a:r>
          </a:p>
          <a:p>
            <a:pPr lvl="1"/>
            <a:r>
              <a:rPr lang="en-US" b="1" dirty="0" smtClean="0"/>
              <a:t>Visualization of dimensionality reduction 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PCA, </a:t>
            </a:r>
            <a:r>
              <a:rPr lang="en-US" dirty="0" err="1" smtClean="0"/>
              <a:t>tSNE</a:t>
            </a:r>
            <a:r>
              <a:rPr lang="en-US" dirty="0" smtClean="0"/>
              <a:t>, UMAP</a:t>
            </a:r>
          </a:p>
          <a:p>
            <a:pPr lvl="1"/>
            <a:r>
              <a:rPr lang="en-US" b="1" dirty="0" smtClean="0"/>
              <a:t>Clustering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err="1" smtClean="0"/>
              <a:t>kmeans</a:t>
            </a:r>
            <a:r>
              <a:rPr lang="en-US" dirty="0" smtClean="0"/>
              <a:t> , graph-based, hierarchical</a:t>
            </a:r>
          </a:p>
          <a:p>
            <a:pPr lvl="1"/>
            <a:r>
              <a:rPr lang="en-US" b="1" dirty="0" smtClean="0"/>
              <a:t>Marker gene detection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DEG analysis between clusters and doing pathway analysis</a:t>
            </a:r>
          </a:p>
          <a:p>
            <a:pPr lvl="1"/>
            <a:r>
              <a:rPr lang="en-US" b="1" dirty="0" smtClean="0"/>
              <a:t>Trajectory inference:</a:t>
            </a:r>
            <a:br>
              <a:rPr lang="en-US" b="1" dirty="0" smtClean="0"/>
            </a:br>
            <a:r>
              <a:rPr lang="en-US" dirty="0"/>
              <a:t>ordering cells along a </a:t>
            </a:r>
            <a:r>
              <a:rPr lang="en-US" dirty="0" err="1"/>
              <a:t>pseudotime</a:t>
            </a:r>
            <a:r>
              <a:rPr lang="en-US" dirty="0"/>
              <a:t> trajectory where </a:t>
            </a:r>
            <a:r>
              <a:rPr lang="en-US" dirty="0" err="1"/>
              <a:t>pseudotime</a:t>
            </a:r>
            <a:r>
              <a:rPr lang="en-US" dirty="0"/>
              <a:t> is calculated based on expression similarities of neighboring cells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8481" y="762385"/>
            <a:ext cx="5493082" cy="52285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3875930" y="619039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85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730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3921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7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325969" y="2709171"/>
            <a:ext cx="3768598" cy="5163014"/>
          </a:xfrm>
        </p:spPr>
        <p:txBody>
          <a:bodyPr/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err="1" smtClean="0"/>
              <a:t>NextFlow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124" y="2294863"/>
            <a:ext cx="2486278" cy="53565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19124" y="3056737"/>
            <a:ext cx="2486278" cy="53565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QC_Filtering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25600" y="3818611"/>
            <a:ext cx="2486278" cy="53565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Type Calling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9259" y="2607962"/>
            <a:ext cx="1457452" cy="53565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PDF Report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589259" y="3316878"/>
            <a:ext cx="3191002" cy="4432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Plots from Report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61" y="3171298"/>
            <a:ext cx="2886478" cy="337232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589259" y="1196981"/>
            <a:ext cx="1884161" cy="4432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Matrix Data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048599" y="1756581"/>
            <a:ext cx="1884161" cy="4432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QC Plots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7123905" y="2348793"/>
            <a:ext cx="2929183" cy="4432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Lots of Extra Data: BAM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4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SBG 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03775" y="3791739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Targeted-Depth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2648" y="1095010"/>
            <a:ext cx="7217280" cy="3057830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70533" y="2524758"/>
            <a:ext cx="1501832" cy="3599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Compress Data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3354" y="1287830"/>
            <a:ext cx="14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SBG Apps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73354" y="1661592"/>
            <a:ext cx="18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to build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181767" y="4218321"/>
            <a:ext cx="224817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Count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118281" y="4904728"/>
            <a:ext cx="257100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Aggregate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4305856" y="4923693"/>
            <a:ext cx="2614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Reanalyze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700315" y="5629553"/>
            <a:ext cx="3376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&amp; Gene Marker Analysis 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 rot="5400000">
            <a:off x="8850601" y="3562586"/>
            <a:ext cx="3266432" cy="3094426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307540" y="3117694"/>
            <a:ext cx="273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Unused, but Available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173178" y="4421086"/>
            <a:ext cx="2621275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VDJ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027997" y="508477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 Compare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003775" y="580285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Multi*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578460" y="6343807"/>
            <a:ext cx="1559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*Combines the above</a:t>
            </a:r>
            <a:endParaRPr lang="en-US" sz="1100" dirty="0"/>
          </a:p>
        </p:txBody>
      </p:sp>
      <p:sp>
        <p:nvSpPr>
          <p:cNvPr id="29" name="Flowchart: Off-page Connector 28"/>
          <p:cNvSpPr/>
          <p:nvPr/>
        </p:nvSpPr>
        <p:spPr>
          <a:xfrm>
            <a:off x="11212294" y="2044657"/>
            <a:ext cx="450119" cy="41063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186645" y="2075971"/>
            <a:ext cx="59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203297" y="1293641"/>
            <a:ext cx="468112" cy="3024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203297" y="1669149"/>
            <a:ext cx="468112" cy="302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645410" y="2968150"/>
            <a:ext cx="1462266" cy="4663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Reformat Files</a:t>
            </a:r>
            <a:endParaRPr lang="en-US" sz="1400" dirty="0"/>
          </a:p>
        </p:txBody>
      </p:sp>
      <p:sp>
        <p:nvSpPr>
          <p:cNvPr id="35" name="Flowchart: Off-page Connector 34"/>
          <p:cNvSpPr/>
          <p:nvPr/>
        </p:nvSpPr>
        <p:spPr>
          <a:xfrm>
            <a:off x="3228988" y="3320585"/>
            <a:ext cx="2254944" cy="759680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Prepped Sequencing Data (fastq.gz)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138767" y="2030924"/>
            <a:ext cx="2365364" cy="3625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SRA Download and Extract</a:t>
            </a:r>
            <a:endParaRPr lang="en-US" sz="1400" dirty="0"/>
          </a:p>
        </p:txBody>
      </p:sp>
      <p:sp>
        <p:nvSpPr>
          <p:cNvPr id="38" name="Flowchart: Connector 37"/>
          <p:cNvSpPr/>
          <p:nvPr/>
        </p:nvSpPr>
        <p:spPr>
          <a:xfrm>
            <a:off x="1128405" y="2558777"/>
            <a:ext cx="1754075" cy="761808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Raw Sequencing Data </a:t>
            </a:r>
            <a:endParaRPr lang="en-US" sz="1400" dirty="0"/>
          </a:p>
        </p:txBody>
      </p:sp>
      <p:sp>
        <p:nvSpPr>
          <p:cNvPr id="39" name="Flowchart: Connector 38"/>
          <p:cNvSpPr/>
          <p:nvPr/>
        </p:nvSpPr>
        <p:spPr>
          <a:xfrm>
            <a:off x="4986428" y="1160491"/>
            <a:ext cx="2517703" cy="767289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Publicly Available Raw Sequencing Data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067481" y="2493673"/>
            <a:ext cx="257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Needing Editing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203297" y="2528363"/>
            <a:ext cx="468112" cy="30244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4" y="1488193"/>
            <a:ext cx="970696" cy="989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619" y="5072615"/>
            <a:ext cx="1474618" cy="1243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7114" y="1095010"/>
            <a:ext cx="1345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Internal</a:t>
            </a:r>
            <a:endParaRPr lang="en-US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7161899" y="4812084"/>
            <a:ext cx="14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H3 S3 Bucket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5106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Works Well</a:t>
            </a:r>
          </a:p>
          <a:p>
            <a:pPr lvl="1"/>
            <a:r>
              <a:rPr lang="en-US" dirty="0" smtClean="0"/>
              <a:t>Cell Ranger Processing</a:t>
            </a:r>
          </a:p>
          <a:p>
            <a:pPr lvl="1"/>
            <a:r>
              <a:rPr lang="en-US" dirty="0" smtClean="0"/>
              <a:t>QC Filtering</a:t>
            </a:r>
            <a:endParaRPr lang="en-US" dirty="0"/>
          </a:p>
          <a:p>
            <a:r>
              <a:rPr lang="en-US" dirty="0" smtClean="0"/>
              <a:t>What Does Not Work Well</a:t>
            </a:r>
          </a:p>
          <a:p>
            <a:pPr lvl="1"/>
            <a:r>
              <a:rPr lang="en-US" dirty="0" smtClean="0"/>
              <a:t>Moving Files from each processed step</a:t>
            </a:r>
          </a:p>
          <a:p>
            <a:pPr lvl="2"/>
            <a:r>
              <a:rPr lang="en-US" dirty="0" smtClean="0"/>
              <a:t>Requires </a:t>
            </a:r>
            <a:r>
              <a:rPr lang="en-US" dirty="0"/>
              <a:t>manual editing to allow </a:t>
            </a:r>
            <a:r>
              <a:rPr lang="en-US" dirty="0" smtClean="0"/>
              <a:t>usage</a:t>
            </a:r>
          </a:p>
          <a:p>
            <a:r>
              <a:rPr lang="en-US" dirty="0" smtClean="0"/>
              <a:t>Does Not Exist</a:t>
            </a:r>
          </a:p>
          <a:p>
            <a:pPr lvl="1"/>
            <a:r>
              <a:rPr lang="en-US" dirty="0" smtClean="0"/>
              <a:t>Any Post Handling Processing such as Cell Type Calling, not existence</a:t>
            </a:r>
          </a:p>
          <a:p>
            <a:pPr lvl="1"/>
            <a:r>
              <a:rPr lang="en-US" dirty="0" smtClean="0"/>
              <a:t>Impossible to work with publicly available data</a:t>
            </a:r>
          </a:p>
          <a:p>
            <a:r>
              <a:rPr lang="en-US" dirty="0" smtClean="0"/>
              <a:t>To Be Automated / Improved</a:t>
            </a:r>
          </a:p>
          <a:p>
            <a:pPr lvl="1"/>
            <a:r>
              <a:rPr lang="en-US" dirty="0" smtClean="0"/>
              <a:t>SBG: 362-562 hours = $90k - $133k  to implement</a:t>
            </a:r>
          </a:p>
          <a:p>
            <a:pPr lvl="1"/>
            <a:r>
              <a:rPr lang="en-US" dirty="0" smtClean="0"/>
              <a:t>H3 perspective: </a:t>
            </a:r>
            <a:r>
              <a:rPr lang="en-US" dirty="0" err="1" smtClean="0"/>
              <a:t>scRNA-Seq</a:t>
            </a:r>
            <a:r>
              <a:rPr lang="en-US" dirty="0" smtClean="0"/>
              <a:t> is so standard, SBG should bear the primary cost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Need Solution In Meantime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SBG Not Suitable for Broad H3 Usage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9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Brainstorming on H3 Fully Desired Deliverables: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QC assessment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Normalization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Cluster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Identity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Comparisons </a:t>
            </a:r>
            <a:r>
              <a:rPr lang="en-US" dirty="0">
                <a:solidFill>
                  <a:srgbClr val="FF0000"/>
                </a:solidFill>
              </a:rPr>
              <a:t>of the above between biological </a:t>
            </a:r>
            <a:r>
              <a:rPr lang="en-US" dirty="0" smtClean="0">
                <a:solidFill>
                  <a:srgbClr val="FF0000"/>
                </a:solidFill>
              </a:rPr>
              <a:t>states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Dashboard &amp; Report </a:t>
            </a:r>
            <a:r>
              <a:rPr lang="en-US" dirty="0" smtClean="0">
                <a:solidFill>
                  <a:srgbClr val="FFC209"/>
                </a:solidFill>
              </a:rPr>
              <a:t>representation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A Loupe data file for on your laptop visualization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Trajectory Analysis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Analyze publicly available </a:t>
            </a:r>
            <a:r>
              <a:rPr lang="en-US" dirty="0" err="1">
                <a:solidFill>
                  <a:srgbClr val="FFC209"/>
                </a:solidFill>
              </a:rPr>
              <a:t>scRNA-Seq</a:t>
            </a:r>
            <a:r>
              <a:rPr lang="en-US" dirty="0">
                <a:solidFill>
                  <a:srgbClr val="FFC209"/>
                </a:solidFill>
              </a:rPr>
              <a:t> </a:t>
            </a:r>
            <a:r>
              <a:rPr lang="en-US" dirty="0" smtClean="0">
                <a:solidFill>
                  <a:srgbClr val="FFC209"/>
                </a:solidFill>
              </a:rPr>
              <a:t>data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Data output for extended analysis</a:t>
            </a: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</a:t>
            </a:r>
            <a:r>
              <a:rPr lang="en-US" dirty="0" smtClean="0"/>
              <a:t>Full H3 </a:t>
            </a:r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Analysis Deliverables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94721" y="5519137"/>
            <a:ext cx="232658" cy="178551"/>
          </a:xfrm>
          <a:prstGeom prst="rect">
            <a:avLst/>
          </a:prstGeom>
          <a:solidFill>
            <a:srgbClr val="0874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94721" y="5809091"/>
            <a:ext cx="232658" cy="178551"/>
          </a:xfrm>
          <a:prstGeom prst="rect">
            <a:avLst/>
          </a:prstGeom>
          <a:solidFill>
            <a:srgbClr val="FFC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94721" y="6110521"/>
            <a:ext cx="232658" cy="178551"/>
          </a:xfrm>
          <a:prstGeom prst="rect">
            <a:avLst/>
          </a:prstGeom>
          <a:solidFill>
            <a:srgbClr val="FF3D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6434" y="5424652"/>
            <a:ext cx="1850443" cy="37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6434" y="6020509"/>
            <a:ext cx="207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Available in SBG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86434" y="5713700"/>
            <a:ext cx="2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Improvements Desired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20_PowerPointTemplate_PH3-3" id="{1AB24649-67E8-5242-A835-7807E9E00CCD}" vid="{5E6622AE-C451-F042-8EC2-17B521550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162</TotalTime>
  <Words>2064</Words>
  <Application>Microsoft Office PowerPoint</Application>
  <PresentationFormat>Widescreen</PresentationFormat>
  <Paragraphs>384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System Font Regular</vt:lpstr>
      <vt:lpstr>Office Theme</vt:lpstr>
      <vt:lpstr>Acrobat Document</vt:lpstr>
      <vt:lpstr>Setting up H3 Internal scRNA-Seq Analysis</vt:lpstr>
      <vt:lpstr>Outline</vt:lpstr>
      <vt:lpstr>scRNA-Seq Analysis Background</vt:lpstr>
      <vt:lpstr>A Typical scRNA-Seq Analysis Workflow</vt:lpstr>
      <vt:lpstr>How to draw biologically meaningful insights from scRNASEQ</vt:lpstr>
      <vt:lpstr>PowerPoint Presentation</vt:lpstr>
      <vt:lpstr>scRNA-Seq SBG Workflow</vt:lpstr>
      <vt:lpstr>Why Is SBG Not Suitable for Broad H3 Usage</vt:lpstr>
      <vt:lpstr>Possible Full H3 scRNA-Seq Analysis Deliverables</vt:lpstr>
      <vt:lpstr>H3 Pilot scRNA-Seq Study Summary</vt:lpstr>
      <vt:lpstr>Study Workflow</vt:lpstr>
      <vt:lpstr>Basic MIT and BGI Quality Control Measure compare to 10K PBMC</vt:lpstr>
      <vt:lpstr>Distribution &amp; Sampling Depth  (Compared to ‘easy’ dataset) </vt:lpstr>
      <vt:lpstr>Cell Type By Sample Percentage</vt:lpstr>
      <vt:lpstr>BGI Percentage Pie Charts</vt:lpstr>
      <vt:lpstr>MIT Percentage Pie Charts</vt:lpstr>
      <vt:lpstr>A lot of Noise on Plot</vt:lpstr>
      <vt:lpstr>Removing Fibroplasts and Epithelial Does Not Change</vt:lpstr>
      <vt:lpstr>Lower Complexity</vt:lpstr>
      <vt:lpstr>Next Steps: Biologist Question Analysis: Validate Process Using Public Data</vt:lpstr>
      <vt:lpstr>Use AWS + Nextflow</vt:lpstr>
      <vt:lpstr>Solution: Use a Modern Workflow Manager: Nextflow</vt:lpstr>
      <vt:lpstr>Simple Definitions</vt:lpstr>
      <vt:lpstr>Code Complexity: SBG vs Nextflow</vt:lpstr>
      <vt:lpstr>Pipeline Manager Comparison</vt:lpstr>
      <vt:lpstr>Nextflow Well Documented &amp; Supported</vt:lpstr>
      <vt:lpstr>SBG Like Companies Built On Top Of Nextflow</vt:lpstr>
      <vt:lpstr>Ideal Setup</vt:lpstr>
      <vt:lpstr>H3 Implementing scRNA-Seq Internal Analysis Capabilities</vt:lpstr>
      <vt:lpstr>Full H3 Nextflow Pipeline</vt:lpstr>
      <vt:lpstr>scRNA-Seq Implementation</vt:lpstr>
      <vt:lpstr>Nextflow-Cell Ranger Simple Concept</vt:lpstr>
      <vt:lpstr>EC2 Instance &amp; AMI</vt:lpstr>
      <vt:lpstr>Nextflow-Full SRA Processing Pipeline Initiating</vt:lpstr>
      <vt:lpstr>Nextflow-Full SRA Processing Structure: Parameters</vt:lpstr>
      <vt:lpstr>Nextflow-Full SRA Processing Structure: Logging &amp; Simple Error Checking</vt:lpstr>
      <vt:lpstr>Nextflow-Full SRA Processing Structure: Get SRA IDs</vt:lpstr>
      <vt:lpstr>Nextflow-Full SRA Processing Structure: Download &amp; Extract</vt:lpstr>
      <vt:lpstr>Quality Control Plot Example</vt:lpstr>
      <vt:lpstr>Cell Type Calling Plot Examples</vt:lpstr>
      <vt:lpstr>Conclusions / Next Steps </vt:lpstr>
      <vt:lpstr>Backup</vt:lpstr>
      <vt:lpstr>Overall Pattern </vt:lpstr>
      <vt:lpstr>PowerPoint Presentation</vt:lpstr>
      <vt:lpstr>Sample Quality Control</vt:lpstr>
      <vt:lpstr>10k PMBC Results  (Easy Biology &amp; Example of clean scRNA-Seq)</vt:lpstr>
      <vt:lpstr>Overall Statistics</vt:lpstr>
      <vt:lpstr>Distribution &amp; Sampling Depth</vt:lpstr>
      <vt:lpstr>Overall Pattern </vt:lpstr>
      <vt:lpstr>Distribution &amp; Sampling Depth</vt:lpstr>
      <vt:lpstr>scRNA-Seq NextFlow Workflow</vt:lpstr>
    </vt:vector>
  </TitlesOfParts>
  <Company>H3 Biomedicine,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Johnson</dc:creator>
  <cp:lastModifiedBy>Nathan Johnson</cp:lastModifiedBy>
  <cp:revision>21</cp:revision>
  <dcterms:created xsi:type="dcterms:W3CDTF">2022-03-28T10:52:38Z</dcterms:created>
  <dcterms:modified xsi:type="dcterms:W3CDTF">2022-03-28T14:06:07Z</dcterms:modified>
</cp:coreProperties>
</file>